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0" r:id="rId13"/>
    <p:sldId id="269" r:id="rId14"/>
    <p:sldId id="270" r:id="rId15"/>
    <p:sldId id="271" r:id="rId16"/>
    <p:sldId id="272" r:id="rId17"/>
    <p:sldId id="261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B3"/>
    <a:srgbClr val="19264B"/>
    <a:srgbClr val="B0C1EF"/>
    <a:srgbClr val="BFC0BF"/>
    <a:srgbClr val="8499D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53" y="62"/>
      </p:cViewPr>
      <p:guideLst>
        <p:guide orient="horz" pos="159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ewon lee" userId="e68b045bf7761424" providerId="LiveId" clId="{C8FEEFC8-271C-4801-9550-779F14DE6BC2}"/>
    <pc:docChg chg="modSld">
      <pc:chgData name="hyewon lee" userId="e68b045bf7761424" providerId="LiveId" clId="{C8FEEFC8-271C-4801-9550-779F14DE6BC2}" dt="2024-05-13T12:35:55.813" v="4" actId="20577"/>
      <pc:docMkLst>
        <pc:docMk/>
      </pc:docMkLst>
      <pc:sldChg chg="modSp mod">
        <pc:chgData name="hyewon lee" userId="e68b045bf7761424" providerId="LiveId" clId="{C8FEEFC8-271C-4801-9550-779F14DE6BC2}" dt="2024-05-13T12:35:55.813" v="4" actId="20577"/>
        <pc:sldMkLst>
          <pc:docMk/>
          <pc:sldMk cId="1460105588" sldId="264"/>
        </pc:sldMkLst>
        <pc:spChg chg="mod">
          <ac:chgData name="hyewon lee" userId="e68b045bf7761424" providerId="LiveId" clId="{C8FEEFC8-271C-4801-9550-779F14DE6BC2}" dt="2024-05-13T12:35:55.813" v="4" actId="20577"/>
          <ac:spMkLst>
            <pc:docMk/>
            <pc:sldMk cId="1460105588" sldId="264"/>
            <ac:spMk id="14" creationId="{C31440E7-774F-07B4-84AD-0109CF7914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93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18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689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43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295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02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032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09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96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87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5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EDA </a:t>
            </a:r>
            <a:r>
              <a:rPr lang="ko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14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김지호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28401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Sampling(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샘플링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4AA23-FEEF-EB78-B91C-C94866ACAB44}"/>
              </a:ext>
            </a:extLst>
          </p:cNvPr>
          <p:cNvSpPr txBox="1"/>
          <p:nvPr/>
        </p:nvSpPr>
        <p:spPr>
          <a:xfrm>
            <a:off x="1408975" y="901661"/>
            <a:ext cx="712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문제점 </a:t>
            </a:r>
            <a:r>
              <a:rPr lang="en-US" altLang="ko-KR" dirty="0"/>
              <a:t>: </a:t>
            </a:r>
            <a:r>
              <a:rPr lang="ko-KR" altLang="en-US" dirty="0"/>
              <a:t>어떤 데이터가 중요한지 구분하지 </a:t>
            </a:r>
            <a:r>
              <a:rPr lang="en-US" altLang="ko-KR" dirty="0"/>
              <a:t>x (</a:t>
            </a:r>
            <a:r>
              <a:rPr lang="ko-KR" altLang="en-US" dirty="0"/>
              <a:t>따로 가중치를 주지 않는다면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/>
              <a:t>특정 클래스에 쏠려 학습하여 소수 클래스에 대한 </a:t>
            </a:r>
            <a:r>
              <a:rPr lang="en-US" altLang="ko-KR" dirty="0" err="1"/>
              <a:t>recal</a:t>
            </a:r>
            <a:r>
              <a:rPr lang="ko-KR" altLang="en-US" dirty="0"/>
              <a:t>이 매우 낮게 측정될 수 있음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/>
              <a:t>해결방안 </a:t>
            </a:r>
            <a:r>
              <a:rPr lang="en-US" altLang="ko-KR" dirty="0"/>
              <a:t>: </a:t>
            </a:r>
            <a:r>
              <a:rPr lang="ko-KR" altLang="en-US" dirty="0"/>
              <a:t>데이터 조정하는 방안</a:t>
            </a:r>
            <a:r>
              <a:rPr lang="en-US" altLang="ko-KR" dirty="0"/>
              <a:t>(sampling), </a:t>
            </a:r>
            <a:r>
              <a:rPr lang="ko-KR" altLang="en-US" dirty="0"/>
              <a:t>모델을 조정하는 방안 존재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56E16-8E2E-6F69-4BFA-7EBA7E3136D7}"/>
              </a:ext>
            </a:extLst>
          </p:cNvPr>
          <p:cNvSpPr/>
          <p:nvPr/>
        </p:nvSpPr>
        <p:spPr>
          <a:xfrm>
            <a:off x="1546860" y="1880523"/>
            <a:ext cx="7193280" cy="52322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A67EE3-6D31-0B36-0A0A-7E110605C984}"/>
              </a:ext>
            </a:extLst>
          </p:cNvPr>
          <p:cNvSpPr/>
          <p:nvPr/>
        </p:nvSpPr>
        <p:spPr>
          <a:xfrm>
            <a:off x="1546860" y="2523162"/>
            <a:ext cx="2011680" cy="52322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3EDF55-C312-B7C5-1D97-CAC9ED18A607}"/>
              </a:ext>
            </a:extLst>
          </p:cNvPr>
          <p:cNvSpPr/>
          <p:nvPr/>
        </p:nvSpPr>
        <p:spPr>
          <a:xfrm>
            <a:off x="4043950" y="2507924"/>
            <a:ext cx="2011680" cy="5232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BECE8B-88B7-AA68-8599-0965313D6183}"/>
              </a:ext>
            </a:extLst>
          </p:cNvPr>
          <p:cNvSpPr/>
          <p:nvPr/>
        </p:nvSpPr>
        <p:spPr>
          <a:xfrm>
            <a:off x="6708365" y="2507924"/>
            <a:ext cx="2011680" cy="52322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1B599-8E46-0993-056A-32D7788C4BCA}"/>
              </a:ext>
            </a:extLst>
          </p:cNvPr>
          <p:cNvSpPr txBox="1"/>
          <p:nvPr/>
        </p:nvSpPr>
        <p:spPr>
          <a:xfrm>
            <a:off x="4254387" y="1947927"/>
            <a:ext cx="2001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Sampling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종류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7D04E-EF7F-4CD8-BA92-143C906F5C94}"/>
              </a:ext>
            </a:extLst>
          </p:cNvPr>
          <p:cNvSpPr txBox="1"/>
          <p:nvPr/>
        </p:nvSpPr>
        <p:spPr>
          <a:xfrm>
            <a:off x="1653591" y="2600106"/>
            <a:ext cx="189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Undersampling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09B88-3489-2372-EB16-4335FE047A1A}"/>
              </a:ext>
            </a:extLst>
          </p:cNvPr>
          <p:cNvSpPr txBox="1"/>
          <p:nvPr/>
        </p:nvSpPr>
        <p:spPr>
          <a:xfrm>
            <a:off x="4288565" y="2581459"/>
            <a:ext cx="189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Oversampling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FA663-E836-E990-CDE2-4A3B95542B54}"/>
              </a:ext>
            </a:extLst>
          </p:cNvPr>
          <p:cNvSpPr txBox="1"/>
          <p:nvPr/>
        </p:nvSpPr>
        <p:spPr>
          <a:xfrm>
            <a:off x="6840720" y="2606981"/>
            <a:ext cx="189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복합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sampling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CE944-4182-00AA-660C-C573D78BE3E6}"/>
              </a:ext>
            </a:extLst>
          </p:cNvPr>
          <p:cNvSpPr txBox="1"/>
          <p:nvPr/>
        </p:nvSpPr>
        <p:spPr>
          <a:xfrm>
            <a:off x="1346300" y="3165801"/>
            <a:ext cx="3035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dirty="0"/>
              <a:t>Random </a:t>
            </a:r>
            <a:r>
              <a:rPr lang="en-US" altLang="ko-KR" sz="1200" dirty="0" err="1"/>
              <a:t>undersampling</a:t>
            </a:r>
            <a:endParaRPr lang="en-US" altLang="ko-KR" sz="1200" dirty="0"/>
          </a:p>
          <a:p>
            <a:pPr marL="342900" indent="-342900">
              <a:buAutoNum type="arabicParenR"/>
            </a:pPr>
            <a:r>
              <a:rPr lang="en-US" altLang="ko-KR" sz="1200" dirty="0"/>
              <a:t>Tomek links</a:t>
            </a:r>
          </a:p>
          <a:p>
            <a:pPr marL="342900" indent="-342900">
              <a:buAutoNum type="arabicParenR"/>
            </a:pPr>
            <a:r>
              <a:rPr lang="en-US" altLang="ko-KR" sz="1200" dirty="0"/>
              <a:t>CNN Rule: Condensed Nearest </a:t>
            </a:r>
            <a:r>
              <a:rPr lang="en-US" altLang="ko-KR" sz="1200" dirty="0" err="1"/>
              <a:t>Neighbour</a:t>
            </a:r>
            <a:endParaRPr lang="en-US" altLang="ko-KR" sz="1200" dirty="0"/>
          </a:p>
          <a:p>
            <a:pPr marL="342900" indent="-342900">
              <a:buAutoNum type="arabicParenR"/>
            </a:pPr>
            <a:r>
              <a:rPr lang="en-US" altLang="ko-KR" sz="1200" dirty="0"/>
              <a:t>One sided selection</a:t>
            </a:r>
          </a:p>
          <a:p>
            <a:pPr marL="342900" indent="-342900">
              <a:buAutoNum type="arabicParenR"/>
            </a:pPr>
            <a:r>
              <a:rPr lang="en-US" altLang="ko-KR" sz="1200" dirty="0"/>
              <a:t>ENN : Edited Nearest </a:t>
            </a:r>
            <a:r>
              <a:rPr lang="en-US" altLang="ko-KR" sz="1200" dirty="0" err="1"/>
              <a:t>Neighbour</a:t>
            </a:r>
            <a:endParaRPr lang="en-US" altLang="ko-KR" sz="1200" dirty="0"/>
          </a:p>
          <a:p>
            <a:pPr marL="342900" indent="-342900">
              <a:buAutoNum type="arabicParenR"/>
            </a:pPr>
            <a:r>
              <a:rPr lang="en-US" altLang="ko-KR" sz="1200" dirty="0" err="1"/>
              <a:t>Neighbourhood</a:t>
            </a:r>
            <a:r>
              <a:rPr lang="en-US" altLang="ko-KR" sz="1200" dirty="0"/>
              <a:t> Cleansing Rule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F2FE7-0438-6367-E091-75B55DE25AA0}"/>
              </a:ext>
            </a:extLst>
          </p:cNvPr>
          <p:cNvSpPr txBox="1"/>
          <p:nvPr/>
        </p:nvSpPr>
        <p:spPr>
          <a:xfrm>
            <a:off x="4043950" y="3179551"/>
            <a:ext cx="2144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dirty="0"/>
              <a:t>SMOTE</a:t>
            </a:r>
          </a:p>
          <a:p>
            <a:pPr marL="342900" indent="-342900">
              <a:buAutoNum type="arabicParenR"/>
            </a:pPr>
            <a:r>
              <a:rPr lang="en-US" altLang="ko-KR" sz="1200" dirty="0"/>
              <a:t>Borderline SMOTE</a:t>
            </a:r>
          </a:p>
          <a:p>
            <a:pPr marL="342900" indent="-342900">
              <a:buAutoNum type="arabicParenR"/>
            </a:pPr>
            <a:r>
              <a:rPr lang="en-US" altLang="ko-KR" sz="1200" dirty="0"/>
              <a:t>ADASYN</a:t>
            </a:r>
          </a:p>
          <a:p>
            <a:pPr marL="342900" indent="-342900">
              <a:buAutoNum type="arabicParenR"/>
            </a:pPr>
            <a:r>
              <a:rPr lang="en-US" altLang="ko-KR" sz="1200" dirty="0"/>
              <a:t>GAN</a:t>
            </a:r>
          </a:p>
          <a:p>
            <a:pPr marL="342900" indent="-342900">
              <a:buAutoNum type="arabicParenR"/>
            </a:pPr>
            <a:r>
              <a:rPr lang="en-US" altLang="ko-KR" sz="1200" dirty="0"/>
              <a:t>Random over sampling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54EDE-2C45-506E-62BA-83E1EA929A15}"/>
              </a:ext>
            </a:extLst>
          </p:cNvPr>
          <p:cNvSpPr txBox="1"/>
          <p:nvPr/>
        </p:nvSpPr>
        <p:spPr>
          <a:xfrm>
            <a:off x="6627130" y="3159489"/>
            <a:ext cx="211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dirty="0"/>
              <a:t>SMOTE + ENN</a:t>
            </a:r>
          </a:p>
          <a:p>
            <a:pPr marL="342900" indent="-342900">
              <a:buAutoNum type="arabicParenR"/>
            </a:pPr>
            <a:r>
              <a:rPr lang="en-US" altLang="ko-KR" sz="1200" dirty="0"/>
              <a:t>SMOTE + Tomek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Under sampling(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언더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샘플링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31F2CF2-F869-0BBD-B6AA-8FD29B848F21}"/>
              </a:ext>
            </a:extLst>
          </p:cNvPr>
          <p:cNvSpPr txBox="1"/>
          <p:nvPr/>
        </p:nvSpPr>
        <p:spPr>
          <a:xfrm>
            <a:off x="1523274" y="786260"/>
            <a:ext cx="705730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-&gt;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다수 클래스의 데이터를 제거하는 방법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소수 클래스와의 비율 맞추는 것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D4384-3AEF-3ABA-92CB-323426B119CB}"/>
              </a:ext>
            </a:extLst>
          </p:cNvPr>
          <p:cNvSpPr/>
          <p:nvPr/>
        </p:nvSpPr>
        <p:spPr>
          <a:xfrm>
            <a:off x="1597166" y="1347149"/>
            <a:ext cx="2429890" cy="432396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9264B"/>
                </a:solidFill>
              </a:rPr>
              <a:t> Random </a:t>
            </a:r>
            <a:r>
              <a:rPr lang="en-US" altLang="ko-KR" b="1" dirty="0" err="1">
                <a:solidFill>
                  <a:srgbClr val="19264B"/>
                </a:solidFill>
              </a:rPr>
              <a:t>undersampling</a:t>
            </a:r>
            <a:endParaRPr lang="ko-KR" altLang="en-US" b="1" dirty="0">
              <a:solidFill>
                <a:srgbClr val="19264B"/>
              </a:solidFill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0E429846-92CE-AED9-AA41-996508AF1ECF}"/>
              </a:ext>
            </a:extLst>
          </p:cNvPr>
          <p:cNvSpPr txBox="1"/>
          <p:nvPr/>
        </p:nvSpPr>
        <p:spPr>
          <a:xfrm>
            <a:off x="1408975" y="1846483"/>
            <a:ext cx="3602907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300" b="1" i="0" dirty="0">
                <a:solidFill>
                  <a:srgbClr val="19264B"/>
                </a:solidFill>
                <a:effectLst/>
                <a:highlight>
                  <a:srgbClr val="FFFFFF"/>
                </a:highlight>
                <a:latin typeface="NanumGothic ExtraBold"/>
                <a:sym typeface="NanumGothic ExtraBold"/>
              </a:rPr>
              <a:t> 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무작위로 다수 범주 데이터를 선택하여 제거하는 방법</a:t>
            </a:r>
            <a:endParaRPr lang="en-US" altLang="ko-KR" sz="13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sz="13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단점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매 샘플링마다 결과가 다르고</a:t>
            </a:r>
            <a:r>
              <a:rPr lang="en-US" altLang="ko-KR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편향이 발생할 수 있음</a:t>
            </a:r>
            <a:endParaRPr lang="en-US" altLang="ko-KR" sz="13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48B260-71D0-3E73-6F19-344CA82A7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773" y="1787430"/>
            <a:ext cx="4100101" cy="12013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30CAB-364A-6721-F7EF-8F16BF60D002}"/>
              </a:ext>
            </a:extLst>
          </p:cNvPr>
          <p:cNvSpPr/>
          <p:nvPr/>
        </p:nvSpPr>
        <p:spPr>
          <a:xfrm>
            <a:off x="1597166" y="2995593"/>
            <a:ext cx="2429890" cy="432396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 </a:t>
            </a:r>
            <a:r>
              <a:rPr lang="en-US" altLang="ko-KR" b="1" dirty="0">
                <a:solidFill>
                  <a:srgbClr val="19264B"/>
                </a:solidFill>
                <a:effectLst/>
              </a:rPr>
              <a:t>Tomek Links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CB8D120B-B312-29BC-DFD2-568003906BA0}"/>
              </a:ext>
            </a:extLst>
          </p:cNvPr>
          <p:cNvSpPr txBox="1"/>
          <p:nvPr/>
        </p:nvSpPr>
        <p:spPr>
          <a:xfrm>
            <a:off x="1408975" y="3494927"/>
            <a:ext cx="3602907" cy="1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300" b="1" i="0" dirty="0">
                <a:solidFill>
                  <a:srgbClr val="19264B"/>
                </a:solidFill>
                <a:effectLst/>
                <a:highlight>
                  <a:srgbClr val="FFFFFF"/>
                </a:highlight>
                <a:latin typeface="NanumGothic ExtraBold"/>
                <a:sym typeface="NanumGothic ExtraBold"/>
              </a:rPr>
              <a:t> </a:t>
            </a:r>
            <a:r>
              <a:rPr lang="ko-KR" altLang="en-US" sz="13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다수 클래스와 소수 클래스 사이의 </a:t>
            </a:r>
            <a:r>
              <a:rPr lang="en-US" altLang="ko-KR" sz="13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Tomek</a:t>
            </a:r>
            <a:r>
              <a:rPr lang="ko-KR" altLang="en-US" sz="13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 </a:t>
            </a:r>
            <a:r>
              <a:rPr lang="en-US" altLang="ko-KR" sz="13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link</a:t>
            </a:r>
            <a:r>
              <a:rPr lang="ko-KR" altLang="en-US" sz="13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를 연결하여</a:t>
            </a:r>
            <a:r>
              <a:rPr lang="en-US" altLang="ko-KR" sz="13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, </a:t>
            </a:r>
            <a:r>
              <a:rPr lang="ko-KR" altLang="en-US" sz="13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연결된 다수 범주를 모두 제거하는 것</a:t>
            </a:r>
            <a:endParaRPr lang="en-US" altLang="ko-KR" sz="1300" b="1" dirty="0">
              <a:solidFill>
                <a:srgbClr val="19264B"/>
              </a:solidFill>
              <a:highlight>
                <a:srgbClr val="FFFFFF"/>
              </a:highlight>
              <a:latin typeface="NanumGothic ExtraBold"/>
              <a:sym typeface="NanumGothic ExtraBold"/>
            </a:endParaRPr>
          </a:p>
          <a:p>
            <a:pPr algn="l"/>
            <a:r>
              <a:rPr lang="ko-KR" altLang="en-US" sz="1300" b="1" i="0" dirty="0">
                <a:effectLst/>
                <a:highlight>
                  <a:srgbClr val="FFFFFF"/>
                </a:highlight>
                <a:latin typeface="InterVariable"/>
              </a:rPr>
              <a:t>→</a:t>
            </a:r>
            <a:r>
              <a:rPr lang="en-US" altLang="ko-KR" sz="13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 </a:t>
            </a:r>
            <a:r>
              <a:rPr lang="ko-KR" altLang="en-US" sz="13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소수 클래스 근처의 다수 클래스를 제거함으로써</a:t>
            </a:r>
            <a:r>
              <a:rPr lang="en-US" altLang="ko-KR" sz="13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, </a:t>
            </a:r>
            <a:r>
              <a:rPr lang="ko-KR" altLang="en-US" sz="13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분류 경계선을 명확히 함</a:t>
            </a:r>
            <a:endParaRPr lang="en-US" altLang="ko-KR" sz="1300" b="1" dirty="0">
              <a:solidFill>
                <a:srgbClr val="19264B"/>
              </a:solidFill>
              <a:highlight>
                <a:srgbClr val="FFFFFF"/>
              </a:highlight>
              <a:latin typeface="NanumGothic ExtraBold"/>
              <a:sym typeface="NanumGothic ExtraBold"/>
            </a:endParaRPr>
          </a:p>
          <a:p>
            <a:pPr algn="l"/>
            <a:r>
              <a:rPr lang="en-US" altLang="ko-KR" sz="1100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*</a:t>
            </a:r>
            <a:r>
              <a:rPr lang="en-US" altLang="ko-KR" sz="1100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Tomek link: </a:t>
            </a:r>
            <a:r>
              <a:rPr lang="ko-KR" altLang="en-US" sz="1100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다수 클래스와 소수 클래스를 연결했을 때</a:t>
            </a:r>
            <a:r>
              <a:rPr lang="en-US" altLang="ko-KR" sz="1100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중간에 다른 데이터가 없는 연결선을 의미함</a:t>
            </a:r>
            <a:endParaRPr lang="en-US" altLang="ko-KR" sz="11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3D8E5A-5D6B-E693-DB76-594ECCE29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773" y="3201991"/>
            <a:ext cx="4100101" cy="15574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DD4384-3AEF-3ABA-92CB-323426B119CB}"/>
              </a:ext>
            </a:extLst>
          </p:cNvPr>
          <p:cNvSpPr/>
          <p:nvPr/>
        </p:nvSpPr>
        <p:spPr>
          <a:xfrm>
            <a:off x="1523274" y="190709"/>
            <a:ext cx="3889234" cy="432396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 </a:t>
            </a:r>
            <a:r>
              <a:rPr lang="en-US" altLang="ko-KR" b="1" dirty="0">
                <a:solidFill>
                  <a:srgbClr val="19264B"/>
                </a:solidFill>
              </a:rPr>
              <a:t>CNN Rule: </a:t>
            </a:r>
            <a:r>
              <a:rPr lang="en-US" altLang="ko-KR" b="1" dirty="0">
                <a:solidFill>
                  <a:srgbClr val="19264B"/>
                </a:solidFill>
                <a:effectLst/>
              </a:rPr>
              <a:t>Condensed Nearest </a:t>
            </a:r>
            <a:r>
              <a:rPr lang="en-US" altLang="ko-KR" b="1" dirty="0" err="1">
                <a:solidFill>
                  <a:srgbClr val="19264B"/>
                </a:solidFill>
                <a:effectLst/>
              </a:rPr>
              <a:t>Neighbour</a:t>
            </a:r>
            <a:endParaRPr lang="ko-KR" altLang="en-US" b="1" dirty="0">
              <a:solidFill>
                <a:srgbClr val="19264B"/>
              </a:solidFill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0E429846-92CE-AED9-AA41-996508AF1ECF}"/>
              </a:ext>
            </a:extLst>
          </p:cNvPr>
          <p:cNvSpPr txBox="1"/>
          <p:nvPr/>
        </p:nvSpPr>
        <p:spPr>
          <a:xfrm>
            <a:off x="1523274" y="696688"/>
            <a:ext cx="7340809" cy="238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300" b="1" i="0" dirty="0">
                <a:solidFill>
                  <a:srgbClr val="19264B"/>
                </a:solidFill>
                <a:effectLst/>
                <a:highlight>
                  <a:srgbClr val="FFFFFF"/>
                </a:highlight>
                <a:latin typeface="NanumGothic ExtraBold"/>
                <a:sym typeface="NanumGothic ExtraBold"/>
              </a:rPr>
              <a:t> </a:t>
            </a:r>
            <a:r>
              <a:rPr lang="ko-KR" altLang="en-US" sz="1300" dirty="0"/>
              <a:t>소수 범주에 속하는 데이터 전체와 다수 범주에 속하는 데이터 중 </a:t>
            </a:r>
            <a:endParaRPr lang="en-US" altLang="ko-KR" sz="1300" dirty="0"/>
          </a:p>
          <a:p>
            <a:pPr algn="l"/>
            <a:r>
              <a:rPr lang="en-US" altLang="ko-KR" sz="1300" dirty="0"/>
              <a:t>  </a:t>
            </a:r>
            <a:r>
              <a:rPr lang="ko-KR" altLang="en-US" sz="1300" dirty="0"/>
              <a:t>임의로 선택한 데이터 한 개 </a:t>
            </a:r>
            <a:r>
              <a:rPr lang="en-US" altLang="ko-KR" sz="1300" dirty="0"/>
              <a:t>(A) </a:t>
            </a:r>
            <a:r>
              <a:rPr lang="ko-KR" altLang="en-US" sz="1300" dirty="0"/>
              <a:t>로 구성된 서브 데이터를 생성</a:t>
            </a:r>
            <a:endParaRPr lang="en-US" altLang="ko-KR" sz="1300" dirty="0"/>
          </a:p>
          <a:p>
            <a:pPr algn="l"/>
            <a:endParaRPr lang="en-US" altLang="ko-KR" sz="13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ko-KR" altLang="en-US" sz="1300" b="1" i="0" dirty="0">
                <a:effectLst/>
                <a:highlight>
                  <a:srgbClr val="FFFFFF"/>
                </a:highlight>
                <a:latin typeface="InterVariable"/>
              </a:rPr>
              <a:t>→</a:t>
            </a:r>
            <a:r>
              <a:rPr lang="en-US" altLang="ko-KR" sz="1300" dirty="0">
                <a:solidFill>
                  <a:srgbClr val="19264B"/>
                </a:solidFill>
              </a:rPr>
              <a:t> </a:t>
            </a:r>
            <a:r>
              <a:rPr lang="ko-KR" altLang="en-US" sz="1300" b="1" u="sng" dirty="0" err="1">
                <a:solidFill>
                  <a:srgbClr val="19264B"/>
                </a:solidFill>
              </a:rPr>
              <a:t>최근접인</a:t>
            </a:r>
            <a:r>
              <a:rPr lang="ko-KR" altLang="en-US" sz="1300" b="1" u="sng" dirty="0">
                <a:solidFill>
                  <a:srgbClr val="19264B"/>
                </a:solidFill>
              </a:rPr>
              <a:t> 클래스 분포 데이터를 삭제하면서 샘플링</a:t>
            </a:r>
            <a:endParaRPr lang="en-US" altLang="ko-KR" sz="1300" b="1" u="sng" dirty="0">
              <a:solidFill>
                <a:srgbClr val="19264B"/>
              </a:solidFill>
            </a:endParaRPr>
          </a:p>
          <a:p>
            <a:endParaRPr lang="ko-KR" altLang="en-US" sz="1300" dirty="0"/>
          </a:p>
          <a:p>
            <a:pPr algn="l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소수 클래스 전체와 다수 클래스 중 무작위로 선택된 하나를 </a:t>
            </a:r>
            <a:r>
              <a:rPr lang="ko-KR" altLang="en-US" sz="13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샘플링하여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서브데이터를 구성한다</a:t>
            </a:r>
            <a:r>
              <a:rPr lang="en-US" altLang="ko-KR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서브데이터를 학습 데이터로 하여</a:t>
            </a:r>
            <a:r>
              <a:rPr lang="en-US" altLang="ko-KR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나머지 원 데이터에 </a:t>
            </a:r>
            <a:r>
              <a:rPr lang="en-US" altLang="ko-KR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1-NN 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알고리즘을 통해 분류하도록 한다</a:t>
            </a:r>
            <a:r>
              <a:rPr lang="en-US" altLang="ko-KR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예측 값과 실제 값을 비교해 잘못 분류된 다수 범주 데이터만을 남기고</a:t>
            </a:r>
            <a:r>
              <a:rPr lang="en-US" altLang="ko-KR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나머지는 모두 제거한다</a:t>
            </a:r>
            <a:r>
              <a:rPr lang="en-US" altLang="ko-KR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/>
            <a:endParaRPr lang="en-US" altLang="ko-KR" sz="13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buFont typeface="Symbol" panose="05050102010706020507" pitchFamily="18" charset="2"/>
              <a:buChar char="Þ"/>
            </a:pPr>
            <a:r>
              <a:rPr lang="ko-KR" altLang="en-US" sz="13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머신 러닝 예측을 다수 클래스 쪽으로 쏠리게 하는 데이터를 모두 제거함으로써 </a:t>
            </a:r>
            <a:endParaRPr lang="en-US" altLang="ko-KR" sz="13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ko-KR" sz="13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  </a:t>
            </a:r>
            <a:r>
              <a:rPr lang="ko-KR" altLang="en-US" sz="13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분류 가능성을 높이는 방법</a:t>
            </a:r>
            <a:endParaRPr lang="en-US" altLang="ko-KR" sz="13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6982B4-80CB-3B7D-5F1E-1C1B07D8C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655" y="3224422"/>
            <a:ext cx="4474046" cy="16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0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DD4384-3AEF-3ABA-92CB-323426B119CB}"/>
              </a:ext>
            </a:extLst>
          </p:cNvPr>
          <p:cNvSpPr/>
          <p:nvPr/>
        </p:nvSpPr>
        <p:spPr>
          <a:xfrm>
            <a:off x="1597166" y="2006789"/>
            <a:ext cx="3889234" cy="432396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9264B"/>
                </a:solidFill>
              </a:rPr>
              <a:t>ENN : Edited Nearest </a:t>
            </a:r>
            <a:r>
              <a:rPr lang="en-US" altLang="ko-KR" b="1" dirty="0" err="1">
                <a:solidFill>
                  <a:srgbClr val="19264B"/>
                </a:solidFill>
              </a:rPr>
              <a:t>Neighbours</a:t>
            </a:r>
            <a:endParaRPr lang="ko-KR" altLang="en-US" b="1" dirty="0">
              <a:solidFill>
                <a:srgbClr val="19264B"/>
              </a:solidFill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0E429846-92CE-AED9-AA41-996508AF1ECF}"/>
              </a:ext>
            </a:extLst>
          </p:cNvPr>
          <p:cNvSpPr txBox="1"/>
          <p:nvPr/>
        </p:nvSpPr>
        <p:spPr>
          <a:xfrm>
            <a:off x="1523274" y="2453010"/>
            <a:ext cx="676174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9264B"/>
                </a:solidFill>
                <a:effectLst/>
                <a:highlight>
                  <a:srgbClr val="FFFFFF"/>
                </a:highlight>
                <a:latin typeface="NanumGothic ExtraBold"/>
                <a:sym typeface="NanumGothic ExtraBold"/>
              </a:rPr>
              <a:t> </a:t>
            </a:r>
            <a:r>
              <a:rPr lang="ko-KR" altLang="en-US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소수 클래스 주변의 다중 클래스 값을 제거하는 방법론 </a:t>
            </a:r>
            <a:endParaRPr lang="en-US" altLang="ko-KR" b="1" dirty="0">
              <a:solidFill>
                <a:srgbClr val="19264B"/>
              </a:solidFill>
              <a:highlight>
                <a:srgbClr val="FFFFFF"/>
              </a:highlight>
              <a:latin typeface="NanumGothic ExtraBold"/>
              <a:sym typeface="NanumGothic ExtraBold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1" i="0" dirty="0">
                <a:effectLst/>
                <a:highlight>
                  <a:srgbClr val="FFFFFF"/>
                </a:highlight>
                <a:latin typeface="InterVariable"/>
              </a:rPr>
              <a:t>→</a:t>
            </a:r>
            <a:r>
              <a:rPr lang="en-US" altLang="ko-KR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KNN </a:t>
            </a:r>
            <a:r>
              <a:rPr lang="ko-KR" altLang="en-US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방식과 유사함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84BD8C-67B9-F877-48D2-CEF4CDC76F0A}"/>
              </a:ext>
            </a:extLst>
          </p:cNvPr>
          <p:cNvSpPr/>
          <p:nvPr/>
        </p:nvSpPr>
        <p:spPr>
          <a:xfrm>
            <a:off x="1597166" y="3297801"/>
            <a:ext cx="3889234" cy="432396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rgbClr val="19264B"/>
                </a:solidFill>
                <a:effectLst/>
              </a:rPr>
              <a:t>Neighbourhood</a:t>
            </a:r>
            <a:r>
              <a:rPr lang="en-US" altLang="ko-KR" b="1" dirty="0">
                <a:solidFill>
                  <a:srgbClr val="19264B"/>
                </a:solidFill>
                <a:effectLst/>
              </a:rPr>
              <a:t> Cleansing Rule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14204ADC-5C47-02F4-F666-5874C52CE6DE}"/>
              </a:ext>
            </a:extLst>
          </p:cNvPr>
          <p:cNvSpPr txBox="1"/>
          <p:nvPr/>
        </p:nvSpPr>
        <p:spPr>
          <a:xfrm>
            <a:off x="1597166" y="3744020"/>
            <a:ext cx="6761744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- CNN + ENN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 ExtraBold"/>
              </a:rPr>
              <a:t>분포가 큰 데이터에 대한 제거 효과가 크지 않지만 좀 더 직관적으로 두 클래스를 나눌 수 있음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12EA32-3A29-DCAF-D2E4-D2E83F1C680C}"/>
              </a:ext>
            </a:extLst>
          </p:cNvPr>
          <p:cNvSpPr/>
          <p:nvPr/>
        </p:nvSpPr>
        <p:spPr>
          <a:xfrm>
            <a:off x="1597166" y="715777"/>
            <a:ext cx="3889234" cy="432396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9264B"/>
                </a:solidFill>
              </a:rPr>
              <a:t>OSS(One-side selection)</a:t>
            </a:r>
            <a:endParaRPr lang="ko-KR" altLang="en-US" b="1" dirty="0">
              <a:solidFill>
                <a:srgbClr val="19264B"/>
              </a:solidFill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7EACD642-CA43-AB42-7AAA-ED9E205FCEB3}"/>
              </a:ext>
            </a:extLst>
          </p:cNvPr>
          <p:cNvSpPr txBox="1"/>
          <p:nvPr/>
        </p:nvSpPr>
        <p:spPr>
          <a:xfrm>
            <a:off x="1597166" y="1161998"/>
            <a:ext cx="676174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9264B"/>
                </a:solidFill>
                <a:effectLst/>
                <a:highlight>
                  <a:srgbClr val="FFFFFF"/>
                </a:highlight>
                <a:latin typeface="NanumGothic ExtraBold"/>
                <a:sym typeface="NanumGothic ExtraBold"/>
              </a:rPr>
              <a:t> </a:t>
            </a:r>
            <a:r>
              <a:rPr lang="en-US" altLang="ko-KR" b="1" dirty="0" err="1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Tomeklink</a:t>
            </a:r>
            <a:r>
              <a:rPr lang="en-US" altLang="ko-KR" b="1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 + CNN</a:t>
            </a: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소수 클래스 근처와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소수 클래스에서 아예 떨어진 다수 클래스 모두 삭제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8679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Over sampling(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오버 샘플링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31F2CF2-F869-0BBD-B6AA-8FD29B848F21}"/>
              </a:ext>
            </a:extLst>
          </p:cNvPr>
          <p:cNvSpPr txBox="1"/>
          <p:nvPr/>
        </p:nvSpPr>
        <p:spPr>
          <a:xfrm>
            <a:off x="1523274" y="786260"/>
            <a:ext cx="705730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-&gt;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소수 클래스의 데이터를 늘리는 방향으로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다수 클래스와의 비율 맞추는 기법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D4384-3AEF-3ABA-92CB-323426B119CB}"/>
              </a:ext>
            </a:extLst>
          </p:cNvPr>
          <p:cNvSpPr/>
          <p:nvPr/>
        </p:nvSpPr>
        <p:spPr>
          <a:xfrm>
            <a:off x="1597166" y="1347149"/>
            <a:ext cx="3889234" cy="432396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9264B"/>
                </a:solidFill>
              </a:rPr>
              <a:t>SMOTE</a:t>
            </a:r>
            <a:endParaRPr lang="ko-KR" altLang="en-US" b="1" dirty="0">
              <a:solidFill>
                <a:srgbClr val="19264B"/>
              </a:solidFill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0E429846-92CE-AED9-AA41-996508AF1ECF}"/>
              </a:ext>
            </a:extLst>
          </p:cNvPr>
          <p:cNvSpPr txBox="1"/>
          <p:nvPr/>
        </p:nvSpPr>
        <p:spPr>
          <a:xfrm>
            <a:off x="1408975" y="2145646"/>
            <a:ext cx="5770661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i="0" dirty="0">
                <a:solidFill>
                  <a:srgbClr val="19264B"/>
                </a:solidFill>
                <a:effectLst/>
                <a:highlight>
                  <a:srgbClr val="FFFFFF"/>
                </a:highlight>
                <a:latin typeface="NanumGothic ExtraBold"/>
                <a:sym typeface="NanumGothic ExtraBold"/>
              </a:rPr>
              <a:t> </a:t>
            </a:r>
            <a:r>
              <a:rPr lang="ko-KR" altLang="en-US" sz="130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기존 소수 클래스의 주변에 가상 데이터를 생성하여 채우는 기법</a:t>
            </a:r>
            <a:endParaRPr lang="en-US" altLang="ko-KR" sz="1300" b="1" dirty="0">
              <a:solidFill>
                <a:srgbClr val="19264B"/>
              </a:solidFill>
              <a:highlight>
                <a:srgbClr val="FFFFFF"/>
              </a:highlight>
              <a:latin typeface="NanumGothic ExtraBold"/>
              <a:sym typeface="NanumGothic ExtraBold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300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KNN</a:t>
            </a:r>
            <a:r>
              <a:rPr lang="ko-KR" altLang="en-US" sz="1300" dirty="0">
                <a:solidFill>
                  <a:srgbClr val="19264B"/>
                </a:solidFill>
                <a:highlight>
                  <a:srgbClr val="FFFFFF"/>
                </a:highlight>
                <a:latin typeface="NanumGothic ExtraBold"/>
                <a:sym typeface="NanumGothic ExtraBold"/>
              </a:rPr>
              <a:t> 알고리즘 기반</a:t>
            </a:r>
            <a:endParaRPr lang="en-US" altLang="ko-KR" sz="1300" dirty="0">
              <a:solidFill>
                <a:srgbClr val="19264B"/>
              </a:solidFill>
              <a:highlight>
                <a:srgbClr val="FFFFFF"/>
              </a:highlight>
              <a:latin typeface="NanumGothic ExtraBold"/>
              <a:sym typeface="NanumGothic ExtraBold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300" dirty="0">
              <a:solidFill>
                <a:srgbClr val="19264B"/>
              </a:solidFill>
              <a:highlight>
                <a:srgbClr val="FFFFFF"/>
              </a:highlight>
              <a:latin typeface="NanumGothic ExtraBold"/>
              <a:sym typeface="NanumGothic ExtraBold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소수 클래스 중 하나를 무작위로 선택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해당 클래스에서 </a:t>
            </a:r>
            <a:r>
              <a:rPr lang="en-US" altLang="ko-KR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K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개의 소수 클래스 이웃을 찾고</a:t>
            </a:r>
            <a:r>
              <a:rPr lang="en-US" altLang="ko-KR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이중 하나를 무작위 선택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선택된 두 클래스 사이에서 가상 데이터를 생성</a:t>
            </a:r>
            <a:endParaRPr lang="ko-KR" altLang="en-US" sz="1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6DE515-6754-9C6F-44AC-8B85530CC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634" y="1644351"/>
            <a:ext cx="1862782" cy="149674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172DD4-CC47-D0DF-90F0-74FC49569837}"/>
              </a:ext>
            </a:extLst>
          </p:cNvPr>
          <p:cNvGrpSpPr/>
          <p:nvPr/>
        </p:nvGrpSpPr>
        <p:grpSpPr>
          <a:xfrm>
            <a:off x="1408975" y="4280678"/>
            <a:ext cx="5804949" cy="432396"/>
            <a:chOff x="1408975" y="4280678"/>
            <a:chExt cx="5804949" cy="432396"/>
          </a:xfrm>
        </p:grpSpPr>
        <p:sp>
          <p:nvSpPr>
            <p:cNvPr id="4" name="Google Shape;83;p16">
              <a:extLst>
                <a:ext uri="{FF2B5EF4-FFF2-40B4-BE49-F238E27FC236}">
                  <a16:creationId xmlns:a16="http://schemas.microsoft.com/office/drawing/2014/main" id="{1B775C8A-80CB-C001-6B20-C991983178CD}"/>
                </a:ext>
              </a:extLst>
            </p:cNvPr>
            <p:cNvSpPr txBox="1"/>
            <p:nvPr/>
          </p:nvSpPr>
          <p:spPr>
            <a:xfrm>
              <a:off x="1408975" y="4280678"/>
              <a:ext cx="1379692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B5AB3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단점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931F91-A24D-43AF-E656-06EE324A7F07}"/>
                </a:ext>
              </a:extLst>
            </p:cNvPr>
            <p:cNvSpPr txBox="1"/>
            <p:nvPr/>
          </p:nvSpPr>
          <p:spPr>
            <a:xfrm>
              <a:off x="1930075" y="4350682"/>
              <a:ext cx="5283849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rPr>
                <a:t>데이터를 전반적으로 증강시켜 학습이 어려운 데이터를 고려 </a:t>
              </a:r>
              <a:r>
                <a:rPr lang="en-US" altLang="ko-KR" sz="13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rPr>
                <a:t>x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8810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DD4384-3AEF-3ABA-92CB-323426B119CB}"/>
              </a:ext>
            </a:extLst>
          </p:cNvPr>
          <p:cNvSpPr/>
          <p:nvPr/>
        </p:nvSpPr>
        <p:spPr>
          <a:xfrm>
            <a:off x="1523262" y="234006"/>
            <a:ext cx="3889234" cy="432396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9264B"/>
                </a:solidFill>
              </a:rPr>
              <a:t>Borderline SMOTE</a:t>
            </a:r>
            <a:endParaRPr lang="ko-KR" altLang="en-US" b="1" dirty="0">
              <a:solidFill>
                <a:srgbClr val="19264B"/>
              </a:solidFill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0E429846-92CE-AED9-AA41-996508AF1ECF}"/>
              </a:ext>
            </a:extLst>
          </p:cNvPr>
          <p:cNvSpPr txBox="1"/>
          <p:nvPr/>
        </p:nvSpPr>
        <p:spPr>
          <a:xfrm>
            <a:off x="1541437" y="1098798"/>
            <a:ext cx="7742117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KNN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알고리즘을 바탕으로 소수 클래스 데이터를 크게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3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가지 종류로 구분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이웃 중 다수 클래스가 과반수일 경우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Danger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이웃 중 소수 클래스가 다수 클래스보다 많거나 같을 경우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en-US" altLang="ko-KR" b="1" i="0" dirty="0">
                <a:solidFill>
                  <a:srgbClr val="3B5AB3"/>
                </a:solidFill>
                <a:effectLst/>
                <a:highlight>
                  <a:srgbClr val="FFFFFF"/>
                </a:highlight>
                <a:latin typeface="-apple-system"/>
              </a:rPr>
              <a:t>Borderline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이웃 모두가 다수 클래스일 경우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en-US" altLang="ko-KR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Noise</a:t>
            </a:r>
          </a:p>
          <a:p>
            <a:pPr algn="l">
              <a:lnSpc>
                <a:spcPct val="150000"/>
              </a:lnSpc>
            </a:pPr>
            <a:r>
              <a:rPr lang="ko-KR" altLang="en-US" sz="1400" b="1" i="0" dirty="0">
                <a:effectLst/>
                <a:highlight>
                  <a:srgbClr val="FFFFFF"/>
                </a:highlight>
                <a:latin typeface="InterVariable"/>
              </a:rPr>
              <a:t>→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Borderline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으로 분류된 데이터에 대해서만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SMOTE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적용하여 가상 데이터를 생성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E46B-D9A3-EF31-B3A7-12BDF1161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1283" b="-1"/>
          <a:stretch/>
        </p:blipFill>
        <p:spPr bwMode="auto">
          <a:xfrm>
            <a:off x="2989832" y="2938839"/>
            <a:ext cx="4566217" cy="202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8187F486-2AE1-6E5A-4479-5D5E12626AA5}"/>
              </a:ext>
            </a:extLst>
          </p:cNvPr>
          <p:cNvSpPr txBox="1"/>
          <p:nvPr/>
        </p:nvSpPr>
        <p:spPr>
          <a:xfrm>
            <a:off x="1401883" y="666402"/>
            <a:ext cx="7742117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다수 클래스와 가까운 경계 부분에 존재하는 소수 클래스만을 선택하여  </a:t>
            </a:r>
            <a:r>
              <a:rPr lang="en-US" altLang="ko-KR" dirty="0"/>
              <a:t>SMOTE </a:t>
            </a:r>
            <a:r>
              <a:rPr lang="ko-KR" altLang="en-US" dirty="0"/>
              <a:t>방식을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013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DD4384-3AEF-3ABA-92CB-323426B119CB}"/>
              </a:ext>
            </a:extLst>
          </p:cNvPr>
          <p:cNvSpPr/>
          <p:nvPr/>
        </p:nvSpPr>
        <p:spPr>
          <a:xfrm>
            <a:off x="1523262" y="234006"/>
            <a:ext cx="3889234" cy="432396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9264B"/>
                </a:solidFill>
              </a:rPr>
              <a:t>ADASYN</a:t>
            </a:r>
            <a:endParaRPr lang="ko-KR" altLang="en-US" b="1" dirty="0">
              <a:solidFill>
                <a:srgbClr val="19264B"/>
              </a:solidFill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0E429846-92CE-AED9-AA41-996508AF1ECF}"/>
              </a:ext>
            </a:extLst>
          </p:cNvPr>
          <p:cNvSpPr txBox="1"/>
          <p:nvPr/>
        </p:nvSpPr>
        <p:spPr>
          <a:xfrm>
            <a:off x="1372624" y="663566"/>
            <a:ext cx="7742117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다수 클래스와의 거리에 따라 </a:t>
            </a:r>
            <a:r>
              <a:rPr lang="ko-KR" altLang="en-US" dirty="0" err="1"/>
              <a:t>오버샘플링</a:t>
            </a:r>
            <a:r>
              <a:rPr lang="ko-KR" altLang="en-US" dirty="0"/>
              <a:t> 하는 개수를 다르게 하는 것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InterVariable"/>
              </a:rPr>
              <a:t>→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3B5AB3"/>
                </a:solidFill>
              </a:rPr>
              <a:t>SMOTE </a:t>
            </a:r>
            <a:r>
              <a:rPr lang="ko-KR" altLang="en-US" dirty="0">
                <a:solidFill>
                  <a:srgbClr val="3B5AB3"/>
                </a:solidFill>
              </a:rPr>
              <a:t>보완</a:t>
            </a:r>
            <a:endParaRPr lang="en-US" altLang="ko-KR" dirty="0">
              <a:solidFill>
                <a:srgbClr val="3B5AB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/>
              <a:t>특정 데이터 주변에 특정 데이터와 다른 클래스에 속하는 데이터 수를 고려하여 데이터 증강시킴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분포가 작은 클래스 데이터와 그 데이터와 가장 가까운 무작위의 </a:t>
            </a:r>
            <a:r>
              <a:rPr lang="en-US" altLang="ko-KR" dirty="0"/>
              <a:t>K</a:t>
            </a:r>
            <a:r>
              <a:rPr lang="ko-KR" altLang="en-US" dirty="0"/>
              <a:t>개의 데이터 사이에 </a:t>
            </a:r>
            <a:endParaRPr lang="en-US" altLang="ko-KR" dirty="0"/>
          </a:p>
          <a:p>
            <a:r>
              <a:rPr lang="ko-KR" altLang="en-US" dirty="0"/>
              <a:t>가상의 직선을 그려서 직선상에 존재하는 가상의 분포가 작은 클래스 데이터를 생성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4FF2E7-AFD3-54D0-B73A-E85E90B16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857" y="2571750"/>
            <a:ext cx="4301704" cy="24906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0246EB-AE0D-1CA8-756E-3B52A93AE87B}"/>
              </a:ext>
            </a:extLst>
          </p:cNvPr>
          <p:cNvSpPr/>
          <p:nvPr/>
        </p:nvSpPr>
        <p:spPr>
          <a:xfrm>
            <a:off x="3168560" y="2142962"/>
            <a:ext cx="3889234" cy="432396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9264B"/>
                </a:solidFill>
              </a:rPr>
              <a:t>SMOTE VS Borderline SMOTE vs ADASYN</a:t>
            </a:r>
            <a:endParaRPr lang="ko-KR" altLang="en-US" b="1" dirty="0">
              <a:solidFill>
                <a:srgbClr val="1926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421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다음 스터디 계획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8308C-09C4-822C-268D-E9B2102965E3}"/>
              </a:ext>
            </a:extLst>
          </p:cNvPr>
          <p:cNvSpPr txBox="1"/>
          <p:nvPr/>
        </p:nvSpPr>
        <p:spPr>
          <a:xfrm>
            <a:off x="2954280" y="1836164"/>
            <a:ext cx="6572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40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Inter"/>
              </a:rPr>
              <a:t>Regression with a Flood Prediction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5EC74-B514-C9A3-5AA2-E656A2F85C57}"/>
              </a:ext>
            </a:extLst>
          </p:cNvPr>
          <p:cNvSpPr txBox="1"/>
          <p:nvPr/>
        </p:nvSpPr>
        <p:spPr>
          <a:xfrm>
            <a:off x="2954280" y="2625071"/>
            <a:ext cx="48181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600" b="1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</a:rPr>
              <a:t>평가지표 </a:t>
            </a:r>
            <a:r>
              <a:rPr lang="en-US" altLang="ko-KR" sz="1600" b="1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</a:rPr>
              <a:t>: </a:t>
            </a:r>
            <a:r>
              <a:rPr lang="en-US" altLang="ko-KR" sz="1600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</a:rPr>
              <a:t>R2 score</a:t>
            </a:r>
          </a:p>
          <a:p>
            <a:pPr algn="l" fontAlgn="base"/>
            <a:endParaRPr lang="en-US" altLang="ko-KR" sz="1600" b="1" dirty="0">
              <a:solidFill>
                <a:srgbClr val="202124"/>
              </a:solidFill>
              <a:highlight>
                <a:srgbClr val="FFFFFF"/>
              </a:highlight>
              <a:latin typeface="Inter"/>
            </a:endParaRPr>
          </a:p>
          <a:p>
            <a:pPr algn="l" fontAlgn="base"/>
            <a:r>
              <a:rPr lang="ko-KR" altLang="en-US" sz="1600" b="1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</a:rPr>
              <a:t>기간 </a:t>
            </a:r>
            <a:r>
              <a:rPr lang="en-US" altLang="ko-KR" sz="1600" b="1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</a:rPr>
              <a:t>: </a:t>
            </a:r>
            <a:r>
              <a:rPr lang="ko-KR" altLang="en-US" sz="1600" b="1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</a:rPr>
              <a:t>~ 5</a:t>
            </a:r>
            <a:r>
              <a:rPr lang="ko-KR" altLang="en-US" sz="1600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</a:rPr>
              <a:t>월 </a:t>
            </a:r>
            <a:r>
              <a:rPr lang="en-US" altLang="ko-KR" sz="1600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</a:rPr>
              <a:t>31</a:t>
            </a:r>
            <a:r>
              <a:rPr lang="ko-KR" altLang="en-US" sz="1600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</a:rPr>
              <a:t>일</a:t>
            </a:r>
            <a:endParaRPr lang="en-US" altLang="ko-KR" sz="1600" dirty="0">
              <a:solidFill>
                <a:srgbClr val="202124"/>
              </a:solidFill>
              <a:highlight>
                <a:srgbClr val="FFFFFF"/>
              </a:highlight>
              <a:latin typeface="Inter"/>
            </a:endParaRPr>
          </a:p>
          <a:p>
            <a:pPr algn="l" fontAlgn="base"/>
            <a:endParaRPr lang="en-US" altLang="ko-KR" sz="1600" dirty="0">
              <a:solidFill>
                <a:srgbClr val="202124"/>
              </a:solidFill>
              <a:highlight>
                <a:srgbClr val="FFFFFF"/>
              </a:highlight>
              <a:latin typeface="Inter"/>
            </a:endParaRPr>
          </a:p>
          <a:p>
            <a:pPr algn="l" fontAlgn="base"/>
            <a:r>
              <a:rPr lang="ko-KR" altLang="en-US" sz="1600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</a:rPr>
              <a:t>학습 목적으로 코드 참고하여 성능 높여보기</a:t>
            </a:r>
            <a:endParaRPr lang="en-US" altLang="ko-KR" sz="1600" dirty="0">
              <a:solidFill>
                <a:srgbClr val="202124"/>
              </a:solidFill>
              <a:highlight>
                <a:srgbClr val="FFFFFF"/>
              </a:highlight>
              <a:latin typeface="Inte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10C961-5C12-49F3-119C-4E3F28D87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94" y="1851449"/>
            <a:ext cx="1154430" cy="4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9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921469" y="1958452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김</a:t>
            </a:r>
            <a:r>
              <a:rPr lang="ko-KR" altLang="en-US" dirty="0"/>
              <a:t>지호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이</a:t>
            </a:r>
            <a:r>
              <a:rPr lang="ko-KR" altLang="en-US" dirty="0"/>
              <a:t>혜원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최지원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D354F-E173-BC95-9F80-250050ACE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023" y="1562793"/>
            <a:ext cx="3432034" cy="25740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1DFF9DA1-3CB9-A095-7752-3C6D6F482EBF}"/>
              </a:ext>
            </a:extLst>
          </p:cNvPr>
          <p:cNvSpPr txBox="1"/>
          <p:nvPr/>
        </p:nvSpPr>
        <p:spPr>
          <a:xfrm>
            <a:off x="1408975" y="1055550"/>
            <a:ext cx="49794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인코딩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샘플링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다음 스터디 계획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4870CC4-279F-7240-8E05-7A81B14FC8E1}"/>
              </a:ext>
            </a:extLst>
          </p:cNvPr>
          <p:cNvSpPr/>
          <p:nvPr/>
        </p:nvSpPr>
        <p:spPr>
          <a:xfrm>
            <a:off x="1529542" y="1055549"/>
            <a:ext cx="7173883" cy="8796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인코딩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85B5CEA1-0BBE-1C0A-9234-0B20C47987DD}"/>
              </a:ext>
            </a:extLst>
          </p:cNvPr>
          <p:cNvSpPr txBox="1"/>
          <p:nvPr/>
        </p:nvSpPr>
        <p:spPr>
          <a:xfrm>
            <a:off x="1746333" y="1285612"/>
            <a:ext cx="1592238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인코딩❓</a:t>
            </a:r>
            <a:endParaRPr lang="en-US" altLang="ko-KR"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75;p15">
            <a:extLst>
              <a:ext uri="{FF2B5EF4-FFF2-40B4-BE49-F238E27FC236}">
                <a16:creationId xmlns:a16="http://schemas.microsoft.com/office/drawing/2014/main" id="{2B010E93-9F9C-D4CD-0D8B-A0793950B081}"/>
              </a:ext>
            </a:extLst>
          </p:cNvPr>
          <p:cNvSpPr txBox="1"/>
          <p:nvPr/>
        </p:nvSpPr>
        <p:spPr>
          <a:xfrm>
            <a:off x="3338571" y="1144034"/>
            <a:ext cx="5196191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모델이 범주형 변수를 인식하지 못하기 때문에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수치형으로 바꾸어 줘야 함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lang="en-US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F94261C-89B4-A355-C17B-1F7B4BE93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71066"/>
              </p:ext>
            </p:extLst>
          </p:nvPr>
        </p:nvGraphicFramePr>
        <p:xfrm>
          <a:off x="1529543" y="3479830"/>
          <a:ext cx="7173882" cy="1216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941">
                  <a:extLst>
                    <a:ext uri="{9D8B030D-6E8A-4147-A177-3AD203B41FA5}">
                      <a16:colId xmlns:a16="http://schemas.microsoft.com/office/drawing/2014/main" val="4089631316"/>
                    </a:ext>
                  </a:extLst>
                </a:gridCol>
                <a:gridCol w="3586941">
                  <a:extLst>
                    <a:ext uri="{9D8B030D-6E8A-4147-A177-3AD203B41FA5}">
                      <a16:colId xmlns:a16="http://schemas.microsoft.com/office/drawing/2014/main" val="333272887"/>
                    </a:ext>
                  </a:extLst>
                </a:gridCol>
              </a:tblGrid>
              <a:tr h="4435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명목형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Nominal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순서형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Ordinal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421686"/>
                  </a:ext>
                </a:extLst>
              </a:tr>
              <a:tr h="7726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각 범주 간 순위가 </a:t>
                      </a:r>
                      <a:r>
                        <a:rPr lang="ko-KR" altLang="en-US" u="sng" dirty="0">
                          <a:solidFill>
                            <a:schemeClr val="tx1"/>
                          </a:solidFill>
                        </a:rPr>
                        <a:t>없는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변수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Ex)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성별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국적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혈액형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…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각 범주 간 순위가 </a:t>
                      </a:r>
                      <a:r>
                        <a:rPr lang="ko-KR" altLang="en-US" u="sng" dirty="0">
                          <a:solidFill>
                            <a:schemeClr val="tx1"/>
                          </a:solidFill>
                        </a:rPr>
                        <a:t>있는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변수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Ex)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성적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(A B C D F),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크기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대 중 소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 …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05131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2ED6370-DF02-05BD-7878-88FE36A953BA}"/>
              </a:ext>
            </a:extLst>
          </p:cNvPr>
          <p:cNvSpPr txBox="1"/>
          <p:nvPr/>
        </p:nvSpPr>
        <p:spPr>
          <a:xfrm>
            <a:off x="1408975" y="2948186"/>
            <a:ext cx="1185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9264B"/>
                </a:solidFill>
              </a:rPr>
              <a:t>범주형 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0946D-6682-7A4A-42A6-4D01119446CC}"/>
              </a:ext>
            </a:extLst>
          </p:cNvPr>
          <p:cNvSpPr txBox="1"/>
          <p:nvPr/>
        </p:nvSpPr>
        <p:spPr>
          <a:xfrm>
            <a:off x="1746333" y="2012157"/>
            <a:ext cx="7099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라벨 인코딩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원핫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인코딩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순서형 인코딩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타겟 인코딩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카운트 인코딩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이진 인코딩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헐메트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인코딩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라벨 인코딩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8D8EBEDE-85A5-69A2-C49F-DCEC01614101}"/>
              </a:ext>
            </a:extLst>
          </p:cNvPr>
          <p:cNvSpPr txBox="1"/>
          <p:nvPr/>
        </p:nvSpPr>
        <p:spPr>
          <a:xfrm>
            <a:off x="5270223" y="1565975"/>
            <a:ext cx="405059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범주형 변수를 단순히 값으로 변환하는 방법</a:t>
            </a:r>
            <a:endParaRPr lang="en-US" altLang="ko-KR" sz="13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Scikit-learn</a:t>
            </a:r>
            <a:r>
              <a:rPr lang="ko-KR" altLang="en-US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</a:t>
            </a:r>
            <a:r>
              <a:rPr lang="en-US" altLang="ko-KR" sz="13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LabelEncoder</a:t>
            </a:r>
            <a:r>
              <a:rPr lang="en-US" altLang="ko-KR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사용</a:t>
            </a:r>
            <a:endParaRPr lang="en-US" altLang="ko-KR" sz="13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2CC493-F4FB-0B94-090D-8306433A7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47" y="1061312"/>
            <a:ext cx="3635515" cy="1645243"/>
          </a:xfrm>
          <a:prstGeom prst="rect">
            <a:avLst/>
          </a:prstGeom>
        </p:spPr>
      </p:pic>
      <p:sp>
        <p:nvSpPr>
          <p:cNvPr id="14" name="Google Shape;75;p15">
            <a:extLst>
              <a:ext uri="{FF2B5EF4-FFF2-40B4-BE49-F238E27FC236}">
                <a16:creationId xmlns:a16="http://schemas.microsoft.com/office/drawing/2014/main" id="{73BE9A46-CC73-4FEE-C2FD-A23B92D1BE96}"/>
              </a:ext>
            </a:extLst>
          </p:cNvPr>
          <p:cNvSpPr txBox="1"/>
          <p:nvPr/>
        </p:nvSpPr>
        <p:spPr>
          <a:xfrm>
            <a:off x="1707787" y="3354809"/>
            <a:ext cx="696739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숫자의 크고 작음 때문에 가중치가 적용되어 문제가 될 수 있음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InterVariable"/>
              </a:rPr>
              <a:t>→  </a:t>
            </a:r>
            <a:r>
              <a:rPr lang="ko-KR" alt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고유값이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많은 변수나 명목형 변수일 경우 문제가 됨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예외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Tree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계열 모델은 순서나 중요도로 반영하지 않으므로 라벨 인코딩 문제 없음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9F8D0A7E-AD82-B958-013B-F850E76E26B2}"/>
              </a:ext>
            </a:extLst>
          </p:cNvPr>
          <p:cNvSpPr txBox="1"/>
          <p:nvPr/>
        </p:nvSpPr>
        <p:spPr>
          <a:xfrm>
            <a:off x="1707787" y="2922413"/>
            <a:ext cx="137969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3B5AB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주의점</a:t>
            </a:r>
          </a:p>
        </p:txBody>
      </p:sp>
    </p:spTree>
    <p:extLst>
      <p:ext uri="{BB962C8B-B14F-4D97-AF65-F5344CB8AC3E}">
        <p14:creationId xmlns:p14="http://schemas.microsoft.com/office/powerpoint/2010/main" val="214551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원 핫 인코딩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86926-A55C-9562-1E7C-EBDF7F386C12}"/>
              </a:ext>
            </a:extLst>
          </p:cNvPr>
          <p:cNvSpPr txBox="1"/>
          <p:nvPr/>
        </p:nvSpPr>
        <p:spPr>
          <a:xfrm>
            <a:off x="1479701" y="989761"/>
            <a:ext cx="7277825" cy="355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/>
              <a:t>새로운 </a:t>
            </a:r>
            <a:r>
              <a:rPr lang="ko-KR" altLang="en-US" sz="1300" dirty="0" err="1"/>
              <a:t>피쳐를</a:t>
            </a:r>
            <a:r>
              <a:rPr lang="ko-KR" altLang="en-US" sz="1300" dirty="0"/>
              <a:t> 추가해 해당 컬럼에 해당하면 </a:t>
            </a:r>
            <a:r>
              <a:rPr lang="en-US" altLang="ko-KR" sz="1300" dirty="0"/>
              <a:t>1</a:t>
            </a:r>
            <a:r>
              <a:rPr lang="ko-KR" altLang="en-US" sz="1300" dirty="0"/>
              <a:t>을 표시하고 나머지 컬럼에는 </a:t>
            </a:r>
            <a:r>
              <a:rPr lang="en-US" altLang="ko-KR" sz="1300" dirty="0"/>
              <a:t>0</a:t>
            </a:r>
            <a:r>
              <a:rPr lang="ko-KR" altLang="en-US" sz="1300" dirty="0"/>
              <a:t>을 표시하는 방법</a:t>
            </a:r>
            <a:endParaRPr lang="en-US" altLang="ko-KR" sz="1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25A69-E2E9-1DED-062A-F0BD762791EB}"/>
              </a:ext>
            </a:extLst>
          </p:cNvPr>
          <p:cNvSpPr txBox="1"/>
          <p:nvPr/>
        </p:nvSpPr>
        <p:spPr>
          <a:xfrm>
            <a:off x="3737355" y="4227321"/>
            <a:ext cx="2762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5AB3"/>
                </a:solidFill>
              </a:rPr>
              <a:t>라벨 인코딩의 문제점 해결</a:t>
            </a:r>
            <a:r>
              <a:rPr lang="en-US" altLang="ko-KR" sz="1600" b="1" dirty="0">
                <a:solidFill>
                  <a:srgbClr val="3B5AB3"/>
                </a:solidFill>
              </a:rPr>
              <a:t>!</a:t>
            </a:r>
            <a:endParaRPr lang="ko-KR" altLang="en-US" sz="1600" b="1" dirty="0">
              <a:solidFill>
                <a:srgbClr val="3B5AB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65583-EE24-D7BC-C424-3380D0162F04}"/>
              </a:ext>
            </a:extLst>
          </p:cNvPr>
          <p:cNvSpPr txBox="1"/>
          <p:nvPr/>
        </p:nvSpPr>
        <p:spPr>
          <a:xfrm>
            <a:off x="3059951" y="3411499"/>
            <a:ext cx="4572000" cy="667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 </a:t>
            </a:r>
            <a:r>
              <a:rPr lang="ko-KR" altLang="en-US" sz="1300" dirty="0"/>
              <a:t>라벨 인코딩 후 </a:t>
            </a:r>
            <a:r>
              <a:rPr lang="en-US" altLang="ko-KR" sz="1300" dirty="0" err="1"/>
              <a:t>Scikt</a:t>
            </a:r>
            <a:r>
              <a:rPr lang="en-US" altLang="ko-KR" sz="1300" dirty="0"/>
              <a:t>-learn</a:t>
            </a:r>
            <a:r>
              <a:rPr lang="ko-KR" altLang="en-US" sz="1300" dirty="0"/>
              <a:t>의 </a:t>
            </a:r>
            <a:r>
              <a:rPr lang="en-US" altLang="ko-KR" sz="1300" dirty="0" err="1"/>
              <a:t>OneHotEncoder</a:t>
            </a:r>
            <a:r>
              <a:rPr lang="en-US" altLang="ko-KR" sz="1300" dirty="0"/>
              <a:t> </a:t>
            </a:r>
            <a:r>
              <a:rPr lang="ko-KR" altLang="en-US" sz="1300" dirty="0"/>
              <a:t>사용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 </a:t>
            </a:r>
            <a:r>
              <a:rPr lang="en-US" altLang="ko-KR" sz="1300" dirty="0"/>
              <a:t>Pandas</a:t>
            </a:r>
            <a:r>
              <a:rPr lang="ko-KR" altLang="en-US" sz="1300" dirty="0"/>
              <a:t>의 </a:t>
            </a:r>
            <a:r>
              <a:rPr lang="en-US" altLang="ko-KR" sz="1300" dirty="0" err="1"/>
              <a:t>get_dummies</a:t>
            </a:r>
            <a:r>
              <a:rPr lang="en-US" altLang="ko-KR" sz="1300" dirty="0"/>
              <a:t> </a:t>
            </a:r>
            <a:r>
              <a:rPr lang="ko-KR" altLang="en-US" sz="1300" dirty="0"/>
              <a:t>사용</a:t>
            </a:r>
            <a:endParaRPr lang="ko-KR" altLang="en-US" sz="1300" b="1" dirty="0">
              <a:solidFill>
                <a:srgbClr val="3B5AB3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CBD4E9-E368-EBCF-6188-AAB9EA8EC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972" y="1489103"/>
            <a:ext cx="4355281" cy="1698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115F4C-EFA7-4FA0-91D4-ACD65A74F8BF}"/>
              </a:ext>
            </a:extLst>
          </p:cNvPr>
          <p:cNvSpPr txBox="1"/>
          <p:nvPr/>
        </p:nvSpPr>
        <p:spPr>
          <a:xfrm>
            <a:off x="2832610" y="4565875"/>
            <a:ext cx="4572000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B5AB3"/>
                </a:solidFill>
              </a:rPr>
              <a:t>그러나 </a:t>
            </a:r>
            <a:r>
              <a:rPr lang="ko-KR" altLang="en-US" sz="1300" b="1" dirty="0" err="1">
                <a:solidFill>
                  <a:srgbClr val="3B5AB3"/>
                </a:solidFill>
              </a:rPr>
              <a:t>고유값이</a:t>
            </a:r>
            <a:r>
              <a:rPr lang="ko-KR" altLang="en-US" sz="1300" b="1" dirty="0">
                <a:solidFill>
                  <a:srgbClr val="3B5AB3"/>
                </a:solidFill>
              </a:rPr>
              <a:t> 많으면 차원이 크게 확대된다는 문제점</a:t>
            </a:r>
          </a:p>
        </p:txBody>
      </p:sp>
    </p:spTree>
    <p:extLst>
      <p:ext uri="{BB962C8B-B14F-4D97-AF65-F5344CB8AC3E}">
        <p14:creationId xmlns:p14="http://schemas.microsoft.com/office/powerpoint/2010/main" val="143168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이진 인코딩 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F8ECB8-630A-135E-F97D-1EF5A76E9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92" y="945539"/>
            <a:ext cx="5754577" cy="2740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6F244F-9E2D-89CE-55F8-C67B33ECD9E3}"/>
              </a:ext>
            </a:extLst>
          </p:cNvPr>
          <p:cNvSpPr txBox="1"/>
          <p:nvPr/>
        </p:nvSpPr>
        <p:spPr>
          <a:xfrm>
            <a:off x="1487591" y="3785899"/>
            <a:ext cx="4572000" cy="655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/>
              <a:t>범주형 데이터를 </a:t>
            </a:r>
            <a:r>
              <a:rPr lang="en-US" altLang="ko-KR" sz="1300" dirty="0"/>
              <a:t>0</a:t>
            </a:r>
            <a:r>
              <a:rPr lang="ko-KR" altLang="en-US" sz="1300" dirty="0"/>
              <a:t>과 </a:t>
            </a:r>
            <a:r>
              <a:rPr lang="en-US" altLang="ko-KR" sz="1300" dirty="0"/>
              <a:t>1</a:t>
            </a:r>
            <a:r>
              <a:rPr lang="ko-KR" altLang="en-US" sz="1300" dirty="0"/>
              <a:t>의 이진형으로 변환하는 기법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dirty="0" err="1"/>
              <a:t>Category_encoders</a:t>
            </a:r>
            <a:r>
              <a:rPr lang="ko-KR" altLang="en-US" sz="1300" dirty="0"/>
              <a:t>의 </a:t>
            </a:r>
            <a:r>
              <a:rPr lang="en-US" altLang="ko-KR" sz="1300" dirty="0" err="1"/>
              <a:t>BinaryEncoder</a:t>
            </a:r>
            <a:r>
              <a:rPr lang="en-US" altLang="ko-KR" sz="1300" dirty="0"/>
              <a:t> </a:t>
            </a:r>
            <a:r>
              <a:rPr lang="ko-KR" altLang="en-US" sz="1300" dirty="0"/>
              <a:t>사용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13B0BE-E0C0-13DB-C069-8EE0E04D626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907644" y="4756821"/>
            <a:ext cx="8659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2DDD75-A813-D791-D109-87E9881FB3C7}"/>
              </a:ext>
            </a:extLst>
          </p:cNvPr>
          <p:cNvGrpSpPr/>
          <p:nvPr/>
        </p:nvGrpSpPr>
        <p:grpSpPr>
          <a:xfrm>
            <a:off x="1487591" y="4462445"/>
            <a:ext cx="3706053" cy="474265"/>
            <a:chOff x="1934431" y="4542249"/>
            <a:chExt cx="3706053" cy="4742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D00437-3021-608B-998E-2E85F858A0E6}"/>
                </a:ext>
              </a:extLst>
            </p:cNvPr>
            <p:cNvSpPr txBox="1"/>
            <p:nvPr/>
          </p:nvSpPr>
          <p:spPr>
            <a:xfrm>
              <a:off x="4220431" y="4656736"/>
              <a:ext cx="1420053" cy="359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dirty="0" err="1"/>
                <a:t>baseN</a:t>
              </a:r>
              <a:r>
                <a:rPr lang="en-US" altLang="ko-KR" sz="1300" dirty="0"/>
                <a:t> encoding</a:t>
              </a:r>
              <a:endParaRPr lang="ko-KR" altLang="en-US" sz="13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B1E8A8-35DB-9383-DD20-22C2961A8B73}"/>
                </a:ext>
              </a:extLst>
            </p:cNvPr>
            <p:cNvSpPr txBox="1"/>
            <p:nvPr/>
          </p:nvSpPr>
          <p:spPr>
            <a:xfrm>
              <a:off x="1934431" y="4656736"/>
              <a:ext cx="1420053" cy="359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dirty="0"/>
                <a:t>Binary encoding</a:t>
              </a:r>
              <a:endParaRPr lang="ko-KR" altLang="en-US" sz="13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EF23A2-58CB-877C-B172-7C4135E8CCEF}"/>
                </a:ext>
              </a:extLst>
            </p:cNvPr>
            <p:cNvSpPr txBox="1"/>
            <p:nvPr/>
          </p:nvSpPr>
          <p:spPr>
            <a:xfrm>
              <a:off x="3407471" y="4542249"/>
              <a:ext cx="759973" cy="2943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/>
                <a:t>확장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BE5A5E4-0418-9201-250B-CB7B296FF63E}"/>
              </a:ext>
            </a:extLst>
          </p:cNvPr>
          <p:cNvSpPr txBox="1"/>
          <p:nvPr/>
        </p:nvSpPr>
        <p:spPr>
          <a:xfrm>
            <a:off x="5964013" y="3885984"/>
            <a:ext cx="2762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5AB3"/>
                </a:solidFill>
              </a:rPr>
              <a:t>원 핫 인코딩의 문제점 해결</a:t>
            </a:r>
            <a:r>
              <a:rPr lang="en-US" altLang="ko-KR" sz="1600" b="1" dirty="0">
                <a:solidFill>
                  <a:srgbClr val="3B5AB3"/>
                </a:solidFill>
              </a:rPr>
              <a:t>!</a:t>
            </a:r>
            <a:endParaRPr lang="ko-KR" altLang="en-US" sz="1600" b="1" dirty="0">
              <a:solidFill>
                <a:srgbClr val="3B5AB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1440E7-774F-07B4-84AD-0109CF79149E}"/>
              </a:ext>
            </a:extLst>
          </p:cNvPr>
          <p:cNvSpPr txBox="1"/>
          <p:nvPr/>
        </p:nvSpPr>
        <p:spPr>
          <a:xfrm>
            <a:off x="5964013" y="4196262"/>
            <a:ext cx="2669742" cy="68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고유값</a:t>
            </a:r>
            <a:r>
              <a:rPr lang="ko-KR" altLang="en-US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수 </a:t>
            </a:r>
            <a:r>
              <a:rPr lang="en-US" altLang="ko-KR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100</a:t>
            </a:r>
            <a:r>
              <a:rPr lang="ko-KR" altLang="en-US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인 경우 </a:t>
            </a:r>
            <a:endParaRPr lang="en-US" altLang="ko-KR" sz="9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원 핫 인코딩은 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</a:rPr>
              <a:t>100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</a:rPr>
              <a:t>개의 </a:t>
            </a:r>
            <a:r>
              <a:rPr lang="ko-KR" altLang="en-US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새로운 컬럼 생성</a:t>
            </a:r>
            <a:endParaRPr lang="en-US" altLang="ko-KR" sz="9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이진 인코딩은 </a:t>
            </a:r>
            <a:r>
              <a:rPr lang="en-US" altLang="ko-KR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7</a:t>
            </a:r>
            <a:r>
              <a:rPr lang="ko-KR" altLang="en-US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개의 새로운 컬럼 생성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0AE8CB-4FA4-F12D-8FE9-6C35E8F6EE99}"/>
              </a:ext>
            </a:extLst>
          </p:cNvPr>
          <p:cNvCxnSpPr>
            <a:cxnSpLocks/>
          </p:cNvCxnSpPr>
          <p:nvPr/>
        </p:nvCxnSpPr>
        <p:spPr>
          <a:xfrm>
            <a:off x="5860244" y="4293222"/>
            <a:ext cx="0" cy="537177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0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타겟 인코딩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836C1-AB49-7BCB-4D6D-D8F01F538358}"/>
              </a:ext>
            </a:extLst>
          </p:cNvPr>
          <p:cNvSpPr txBox="1"/>
          <p:nvPr/>
        </p:nvSpPr>
        <p:spPr>
          <a:xfrm>
            <a:off x="1353975" y="1145385"/>
            <a:ext cx="4197424" cy="655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/>
              <a:t>회귀일 경우 </a:t>
            </a:r>
            <a:r>
              <a:rPr lang="ko-KR" altLang="en-US" sz="1300" dirty="0" err="1"/>
              <a:t>타겟값의</a:t>
            </a:r>
            <a:r>
              <a:rPr lang="ko-KR" altLang="en-US" sz="1300" dirty="0"/>
              <a:t> 평균으로 변환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ko-KR" altLang="en-US" sz="1300" dirty="0"/>
              <a:t>이진 분류일 경우 </a:t>
            </a:r>
            <a:r>
              <a:rPr lang="ko-KR" altLang="en-US" sz="1300" dirty="0" err="1"/>
              <a:t>타겟값의</a:t>
            </a:r>
            <a:r>
              <a:rPr lang="ko-KR" altLang="en-US" sz="1300" dirty="0"/>
              <a:t> 비율로 변환</a:t>
            </a:r>
            <a:endParaRPr lang="en-US" altLang="ko-KR" sz="13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72F332E-C1C6-7EAF-D5DA-C65196B72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963" y="1867748"/>
            <a:ext cx="2792973" cy="66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pandas의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groupby</a:t>
            </a: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3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scikit-learn의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TargetEncoder</a:t>
            </a: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33716B-F44A-C3A2-BEEF-3A871A86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837313"/>
              </p:ext>
            </p:extLst>
          </p:nvPr>
        </p:nvGraphicFramePr>
        <p:xfrm>
          <a:off x="4856723" y="1352803"/>
          <a:ext cx="1649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933">
                  <a:extLst>
                    <a:ext uri="{9D8B030D-6E8A-4147-A177-3AD203B41FA5}">
                      <a16:colId xmlns:a16="http://schemas.microsoft.com/office/drawing/2014/main" val="1070504691"/>
                    </a:ext>
                  </a:extLst>
                </a:gridCol>
                <a:gridCol w="741027">
                  <a:extLst>
                    <a:ext uri="{9D8B030D-6E8A-4147-A177-3AD203B41FA5}">
                      <a16:colId xmlns:a16="http://schemas.microsoft.com/office/drawing/2014/main" val="3210579022"/>
                    </a:ext>
                  </a:extLst>
                </a:gridCol>
              </a:tblGrid>
              <a:tr h="12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target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03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Red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393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yellow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5.5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99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blue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068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blue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631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blue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2638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F2243B-86C5-A427-2801-C421F3F77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58686"/>
              </p:ext>
            </p:extLst>
          </p:nvPr>
        </p:nvGraphicFramePr>
        <p:xfrm>
          <a:off x="7041371" y="1578722"/>
          <a:ext cx="192400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933">
                  <a:extLst>
                    <a:ext uri="{9D8B030D-6E8A-4147-A177-3AD203B41FA5}">
                      <a16:colId xmlns:a16="http://schemas.microsoft.com/office/drawing/2014/main" val="1070504691"/>
                    </a:ext>
                  </a:extLst>
                </a:gridCol>
                <a:gridCol w="1015072">
                  <a:extLst>
                    <a:ext uri="{9D8B030D-6E8A-4147-A177-3AD203B41FA5}">
                      <a16:colId xmlns:a16="http://schemas.microsoft.com/office/drawing/2014/main" val="3210579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Target_mean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03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Red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393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yellow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5.5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99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blue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068371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CAD25F1-99FA-7A83-43B1-EFC54344276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506683" y="2035922"/>
            <a:ext cx="534688" cy="26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57EDFF2C-76B8-16B2-2D1E-9AEADFE66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682827"/>
              </p:ext>
            </p:extLst>
          </p:nvPr>
        </p:nvGraphicFramePr>
        <p:xfrm>
          <a:off x="4856723" y="3142425"/>
          <a:ext cx="1649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933">
                  <a:extLst>
                    <a:ext uri="{9D8B030D-6E8A-4147-A177-3AD203B41FA5}">
                      <a16:colId xmlns:a16="http://schemas.microsoft.com/office/drawing/2014/main" val="1070504691"/>
                    </a:ext>
                  </a:extLst>
                </a:gridCol>
                <a:gridCol w="741027">
                  <a:extLst>
                    <a:ext uri="{9D8B030D-6E8A-4147-A177-3AD203B41FA5}">
                      <a16:colId xmlns:a16="http://schemas.microsoft.com/office/drawing/2014/main" val="3210579022"/>
                    </a:ext>
                  </a:extLst>
                </a:gridCol>
              </a:tblGrid>
              <a:tr h="12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target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03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Red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393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yellow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99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blue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068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blue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631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blue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26385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33C3890-9BB7-4A57-C3B6-8A6D545F4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629379"/>
              </p:ext>
            </p:extLst>
          </p:nvPr>
        </p:nvGraphicFramePr>
        <p:xfrm>
          <a:off x="7041371" y="3368344"/>
          <a:ext cx="192400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933">
                  <a:extLst>
                    <a:ext uri="{9D8B030D-6E8A-4147-A177-3AD203B41FA5}">
                      <a16:colId xmlns:a16="http://schemas.microsoft.com/office/drawing/2014/main" val="1070504691"/>
                    </a:ext>
                  </a:extLst>
                </a:gridCol>
                <a:gridCol w="1015072">
                  <a:extLst>
                    <a:ext uri="{9D8B030D-6E8A-4147-A177-3AD203B41FA5}">
                      <a16:colId xmlns:a16="http://schemas.microsoft.com/office/drawing/2014/main" val="3210579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Target_ratio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03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Red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393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yellow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99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blue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1/3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068371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2D053D1-88BE-F92B-A873-851032BA8009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6506683" y="3825544"/>
            <a:ext cx="534688" cy="26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77CCE92-B8B7-C203-999F-DCF6C6477C6A}"/>
              </a:ext>
            </a:extLst>
          </p:cNvPr>
          <p:cNvSpPr txBox="1"/>
          <p:nvPr/>
        </p:nvSpPr>
        <p:spPr>
          <a:xfrm>
            <a:off x="4779948" y="1085092"/>
            <a:ext cx="1608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/>
                </a:solidFill>
              </a:rPr>
              <a:t>회귀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25F6B5-7AEF-2744-99D2-11CFE5B49593}"/>
              </a:ext>
            </a:extLst>
          </p:cNvPr>
          <p:cNvSpPr txBox="1"/>
          <p:nvPr/>
        </p:nvSpPr>
        <p:spPr>
          <a:xfrm>
            <a:off x="4792199" y="2868604"/>
            <a:ext cx="1608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/>
                </a:solidFill>
              </a:rPr>
              <a:t>이진 분류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5AEBF9-84E0-74C9-F728-63BA0A0276AA}"/>
              </a:ext>
            </a:extLst>
          </p:cNvPr>
          <p:cNvGrpSpPr/>
          <p:nvPr/>
        </p:nvGrpSpPr>
        <p:grpSpPr>
          <a:xfrm>
            <a:off x="1408975" y="2791510"/>
            <a:ext cx="4572000" cy="725264"/>
            <a:chOff x="1353975" y="2585515"/>
            <a:chExt cx="4572000" cy="7252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EA7D7A-6FF0-978C-5519-C8F820480E13}"/>
                </a:ext>
              </a:extLst>
            </p:cNvPr>
            <p:cNvSpPr txBox="1"/>
            <p:nvPr/>
          </p:nvSpPr>
          <p:spPr>
            <a:xfrm>
              <a:off x="1353975" y="3018391"/>
              <a:ext cx="4572000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00" dirty="0"/>
                <a:t>데이터의 양에 영향을 받지 않음</a:t>
              </a:r>
            </a:p>
          </p:txBody>
        </p:sp>
        <p:sp>
          <p:nvSpPr>
            <p:cNvPr id="44" name="Google Shape;83;p16">
              <a:extLst>
                <a:ext uri="{FF2B5EF4-FFF2-40B4-BE49-F238E27FC236}">
                  <a16:creationId xmlns:a16="http://schemas.microsoft.com/office/drawing/2014/main" id="{6B21CFC7-752A-4F8E-6C7E-60FC9A80E12D}"/>
                </a:ext>
              </a:extLst>
            </p:cNvPr>
            <p:cNvSpPr txBox="1"/>
            <p:nvPr/>
          </p:nvSpPr>
          <p:spPr>
            <a:xfrm>
              <a:off x="1353975" y="2585515"/>
              <a:ext cx="1379692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B5AB3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장점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6C147E-F8F1-EB83-96D4-FA5B9161D7B5}"/>
              </a:ext>
            </a:extLst>
          </p:cNvPr>
          <p:cNvGrpSpPr/>
          <p:nvPr/>
        </p:nvGrpSpPr>
        <p:grpSpPr>
          <a:xfrm>
            <a:off x="1408975" y="3825544"/>
            <a:ext cx="4572000" cy="925319"/>
            <a:chOff x="1353975" y="3326648"/>
            <a:chExt cx="4572000" cy="92531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DD16C1-1D7F-C412-1253-D933EBBBCE7B}"/>
                </a:ext>
              </a:extLst>
            </p:cNvPr>
            <p:cNvSpPr txBox="1"/>
            <p:nvPr/>
          </p:nvSpPr>
          <p:spPr>
            <a:xfrm>
              <a:off x="1353975" y="3759524"/>
              <a:ext cx="457200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00" dirty="0" err="1"/>
                <a:t>과적합</a:t>
              </a:r>
              <a:r>
                <a:rPr lang="ko-KR" altLang="en-US" sz="1300" dirty="0"/>
                <a:t> 문제에 취약</a:t>
              </a:r>
              <a:endParaRPr lang="en-US" altLang="ko-KR" sz="1300" dirty="0"/>
            </a:p>
            <a:p>
              <a:r>
                <a:rPr lang="ko-KR" altLang="en-US" sz="1300" b="1" i="0" dirty="0">
                  <a:effectLst/>
                  <a:highlight>
                    <a:srgbClr val="FFFFFF"/>
                  </a:highlight>
                  <a:latin typeface="InterVariable"/>
                </a:rPr>
                <a:t>→ </a:t>
              </a:r>
              <a:r>
                <a:rPr lang="ko-KR" altLang="en-US" sz="1300" dirty="0"/>
                <a:t>교차검증이나 정규화 등이 거의 필수적</a:t>
              </a:r>
            </a:p>
          </p:txBody>
        </p:sp>
        <p:sp>
          <p:nvSpPr>
            <p:cNvPr id="46" name="Google Shape;83;p16">
              <a:extLst>
                <a:ext uri="{FF2B5EF4-FFF2-40B4-BE49-F238E27FC236}">
                  <a16:creationId xmlns:a16="http://schemas.microsoft.com/office/drawing/2014/main" id="{461E421D-71A2-4F22-38AB-D09EB382F7C2}"/>
                </a:ext>
              </a:extLst>
            </p:cNvPr>
            <p:cNvSpPr txBox="1"/>
            <p:nvPr/>
          </p:nvSpPr>
          <p:spPr>
            <a:xfrm>
              <a:off x="1353975" y="3326648"/>
              <a:ext cx="1379692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B5AB3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단점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709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Helmert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인코딩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1D657-C021-51AA-EF37-E68B3EC94417}"/>
              </a:ext>
            </a:extLst>
          </p:cNvPr>
          <p:cNvSpPr txBox="1"/>
          <p:nvPr/>
        </p:nvSpPr>
        <p:spPr>
          <a:xfrm>
            <a:off x="2707859" y="3791384"/>
            <a:ext cx="5280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범주형 변수의 각 </a:t>
            </a:r>
            <a:r>
              <a:rPr lang="ko-KR" altLang="en-US" dirty="0" err="1"/>
              <a:t>고유값을</a:t>
            </a:r>
            <a:r>
              <a:rPr lang="ko-KR" altLang="en-US" dirty="0"/>
              <a:t> 후속 </a:t>
            </a:r>
            <a:r>
              <a:rPr lang="ko-KR" altLang="en-US" dirty="0" err="1"/>
              <a:t>고유값의</a:t>
            </a:r>
            <a:r>
              <a:rPr lang="ko-KR" altLang="en-US" dirty="0"/>
              <a:t> 평균과 비교하는 방법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54ABE0-7090-28A8-479F-1D0D6667C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04352"/>
              </p:ext>
            </p:extLst>
          </p:nvPr>
        </p:nvGraphicFramePr>
        <p:xfrm>
          <a:off x="2515826" y="1013061"/>
          <a:ext cx="164996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933">
                  <a:extLst>
                    <a:ext uri="{9D8B030D-6E8A-4147-A177-3AD203B41FA5}">
                      <a16:colId xmlns:a16="http://schemas.microsoft.com/office/drawing/2014/main" val="1070504691"/>
                    </a:ext>
                  </a:extLst>
                </a:gridCol>
                <a:gridCol w="741027">
                  <a:extLst>
                    <a:ext uri="{9D8B030D-6E8A-4147-A177-3AD203B41FA5}">
                      <a16:colId xmlns:a16="http://schemas.microsoft.com/office/drawing/2014/main" val="3210579022"/>
                    </a:ext>
                  </a:extLst>
                </a:gridCol>
              </a:tblGrid>
              <a:tr h="12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Temp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target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03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Hot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393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Cold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99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Very hot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068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Warm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6318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Hot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47916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Warm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66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Warm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768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hot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677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Hot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874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cold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457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B9677D-C948-30B9-72CB-DBF9FFC20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893061"/>
              </p:ext>
            </p:extLst>
          </p:nvPr>
        </p:nvGraphicFramePr>
        <p:xfrm>
          <a:off x="5009122" y="1698861"/>
          <a:ext cx="297893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443">
                  <a:extLst>
                    <a:ext uri="{9D8B030D-6E8A-4147-A177-3AD203B41FA5}">
                      <a16:colId xmlns:a16="http://schemas.microsoft.com/office/drawing/2014/main" val="1070504691"/>
                    </a:ext>
                  </a:extLst>
                </a:gridCol>
                <a:gridCol w="923248">
                  <a:extLst>
                    <a:ext uri="{9D8B030D-6E8A-4147-A177-3AD203B41FA5}">
                      <a16:colId xmlns:a16="http://schemas.microsoft.com/office/drawing/2014/main" val="3210579022"/>
                    </a:ext>
                  </a:extLst>
                </a:gridCol>
                <a:gridCol w="923248">
                  <a:extLst>
                    <a:ext uri="{9D8B030D-6E8A-4147-A177-3AD203B41FA5}">
                      <a16:colId xmlns:a16="http://schemas.microsoft.com/office/drawing/2014/main" val="2538104037"/>
                    </a:ext>
                  </a:extLst>
                </a:gridCol>
              </a:tblGrid>
              <a:tr h="12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Temp_0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Temp_1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Temp_2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03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-1.0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-1.0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-1.0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393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-1.0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-1.0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99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-1.0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068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3.0</a:t>
                      </a:r>
                      <a:endParaRPr lang="ko-KR" altLang="en-US" sz="9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6318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702C844-B9A6-92A4-DE6A-6E2CBA5F16DD}"/>
              </a:ext>
            </a:extLst>
          </p:cNvPr>
          <p:cNvSpPr txBox="1"/>
          <p:nvPr/>
        </p:nvSpPr>
        <p:spPr>
          <a:xfrm>
            <a:off x="2707859" y="4135963"/>
            <a:ext cx="52802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Ex) cold</a:t>
            </a:r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는 </a:t>
            </a:r>
            <a:r>
              <a:rPr lang="en-US" altLang="ko-KR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warm, hot, very hot</a:t>
            </a:r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의 </a:t>
            </a:r>
            <a:r>
              <a:rPr lang="ko-KR" altLang="en-US" sz="11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타겟값의</a:t>
            </a:r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평균으로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E244D-270B-46F7-5237-E46ECDD1E742}"/>
              </a:ext>
            </a:extLst>
          </p:cNvPr>
          <p:cNvSpPr txBox="1"/>
          <p:nvPr/>
        </p:nvSpPr>
        <p:spPr>
          <a:xfrm>
            <a:off x="2730621" y="4477184"/>
            <a:ext cx="4572000" cy="375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Category_encoders</a:t>
            </a:r>
            <a:r>
              <a:rPr lang="ko-KR" altLang="en-US" dirty="0"/>
              <a:t>의 </a:t>
            </a:r>
            <a:r>
              <a:rPr lang="en-US" altLang="ko-KR" dirty="0" err="1"/>
              <a:t>HelmertEncoder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DB335C2-C2FF-161E-06ED-087F798AA0C5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165786" y="2270361"/>
            <a:ext cx="843336" cy="1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040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982</Words>
  <Application>Microsoft Office PowerPoint</Application>
  <PresentationFormat>화면 슬라이드 쇼(16:9)</PresentationFormat>
  <Paragraphs>231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-apple-system</vt:lpstr>
      <vt:lpstr>Arial Unicode MS</vt:lpstr>
      <vt:lpstr>G마켓 산스 TTF Medium</vt:lpstr>
      <vt:lpstr>Inter</vt:lpstr>
      <vt:lpstr>InterVariable</vt:lpstr>
      <vt:lpstr>NanumGothic ExtraBold</vt:lpstr>
      <vt:lpstr>나눔고딕</vt:lpstr>
      <vt:lpstr>Arial</vt:lpstr>
      <vt:lpstr>Symbol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hyewon lee</cp:lastModifiedBy>
  <cp:revision>4</cp:revision>
  <dcterms:modified xsi:type="dcterms:W3CDTF">2024-05-13T12:35:58Z</dcterms:modified>
</cp:coreProperties>
</file>